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</p:sldIdLst>
  <p:sldSz cy="5143500" cx="9144000"/>
  <p:notesSz cx="6858000" cy="9144000"/>
  <p:embeddedFontLst>
    <p:embeddedFont>
      <p:font typeface="Proxima Nova"/>
      <p:regular r:id="rId31"/>
      <p:bold r:id="rId32"/>
      <p:italic r:id="rId33"/>
      <p:boldItalic r:id="rId3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ProximaNova-regular.fntdata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font" Target="fonts/ProximaNova-italic.fntdata"/><Relationship Id="rId10" Type="http://schemas.openxmlformats.org/officeDocument/2006/relationships/slide" Target="slides/slide5.xml"/><Relationship Id="rId32" Type="http://schemas.openxmlformats.org/officeDocument/2006/relationships/font" Target="fonts/ProximaNova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34" Type="http://schemas.openxmlformats.org/officeDocument/2006/relationships/font" Target="fonts/ProximaNova-boldItalic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en.wikipedia.org/wiki/K-means_clustering#Algorithms" TargetMode="Externa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846a03708a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846a03708a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But if we have a bad number of clusters (</a:t>
            </a:r>
            <a:r>
              <a:rPr i="1" lang="en"/>
              <a:t>k</a:t>
            </a:r>
            <a:r>
              <a:rPr lang="en"/>
              <a:t> is incorrect) or there are no distinct clusters in the data, this can go wrong.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higher dimensions, it can also be difficult to visualize the clusters / determine if the clusters are reasonable.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8499f0d4f0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8499f0d4f0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does </a:t>
            </a:r>
            <a:r>
              <a:rPr i="1" lang="en"/>
              <a:t>k</a:t>
            </a:r>
            <a:r>
              <a:rPr lang="en"/>
              <a:t>-means do when there is a heavy class imbalance (meaning lots of data in one cluster, and not much data in another)?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8499f0d4f0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8499f0d4f0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Pretty well, at least in this simple case. As long as you have the right number of clusters. It can still go horribly wrong if </a:t>
            </a:r>
            <a:r>
              <a:rPr i="1" lang="en"/>
              <a:t>k</a:t>
            </a:r>
            <a:r>
              <a:rPr lang="en"/>
              <a:t> is bad.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52ec46b336_0_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52ec46b336_0_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Dimensions: m = number of data points, n = number of features, k = number of cluster centers, d = number of iterations until convergence.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52ec46b336_0_1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52ec46b336_0_1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52ec46b336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52ec46b336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Take a picture (which is stored in a computer as a 3D array of color values, usually integers from 0 to 255) from a 3D matrix/array of RGB to a 2D array (by stacking the entries of the left matrix/array carefully). So every row of the 2D array represents one pixel of the original picture, and this is the data set that we do clustering on.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Ex. bottom left pixel is a red, so that its R value is 255 while its G and B values are 0. 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84ac7f64d1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84ac7f64d1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“Pseudocode”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84ac7f64d1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84ac7f64d1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“Pseudocode”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52ec46b336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52ec46b336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Provide examples for k = 2 and k = 10 as well. 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84ac7f64d1_1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84ac7f64d1_1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52ec46b33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52ec46b33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iconic political poster introduced a fun image filter. Can we recreate a similar filter with a little math and code?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846a03708a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846a03708a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84ac7f64d1_1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84ac7f64d1_1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84ac7f64d1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84ac7f64d1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84ac7f64d1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84ac7f64d1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84ac7f64d1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84ac7f64d1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52ec46b336_0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52ec46b336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7521f3cbb9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7521f3cbb9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does it means to be nearest? We have to pick some sort of norm that defines distance between the data points.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There are lots of ways to go about actually solving the problem, most of which have to do with some sort of clever search of the domain space (like higher-dimensional versions of a binary search tree).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52ec46b336_0_1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52ec46b336_0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Take a minute to talk about how unsupervised learning means no labels come with the data.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some sense, K-means is the opposite of a K-Nearest Neighbor classifier.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means don’t have to actually be points in X, just in the same space.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Write this out in math language :D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Really need a few figures with simple examples of what this looks like.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7521f3cbb9_1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7521f3cbb9_1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Code summary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Maybe delete the for loop?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7521f3cbb9_1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7521f3cbb9_1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Python code.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7521f3cbb9_1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7521f3cbb9_1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Body of Python code.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7521f3cbb9_1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7521f3cbb9_1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Source: </a:t>
            </a:r>
            <a:r>
              <a:rPr lang="en" u="sng">
                <a:solidFill>
                  <a:schemeClr val="hlink"/>
                </a:solidFill>
                <a:hlinkClick r:id="rId2"/>
              </a:rPr>
              <a:t>https://en.wikipedia.org/wiki/K-means_clustering#Algorithms</a:t>
            </a:r>
            <a:r>
              <a:rPr lang="en"/>
              <a:t>. This is a visualization of how the clusters (and the cluster centers) evolve as the algorithm progresses.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7521f3cbb9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7521f3cbb9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algorithm does really well when there are actual clusters in the data and we know how many there are (i.e., </a:t>
            </a:r>
            <a:r>
              <a:rPr i="1" lang="en"/>
              <a:t>k</a:t>
            </a:r>
            <a:r>
              <a:rPr lang="en"/>
              <a:t> is correct).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With just the cluster centers, we can define a nice boundary between the clusters.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" name="Google Shape;11;p2"/>
          <p:cNvSpPr txBox="1"/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510450" y="3182313"/>
            <a:ext cx="8123100" cy="6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991475"/>
            <a:ext cx="8520600" cy="19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3071300"/>
            <a:ext cx="8520600" cy="90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Google Shape;15;p3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6" name="Google Shape;16;p3"/>
          <p:cNvSpPr txBox="1"/>
          <p:nvPr>
            <p:ph type="title"/>
          </p:nvPr>
        </p:nvSpPr>
        <p:spPr>
          <a:xfrm>
            <a:off x="510450" y="2057400"/>
            <a:ext cx="8123100" cy="77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3" name="Google Shape;33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lt2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/>
          <p:nvPr>
            <p:ph type="title"/>
          </p:nvPr>
        </p:nvSpPr>
        <p:spPr>
          <a:xfrm>
            <a:off x="490250" y="526350"/>
            <a:ext cx="57975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7" name="Google Shape;37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" name="Google Shape;41;p9"/>
          <p:cNvSpPr txBox="1"/>
          <p:nvPr>
            <p:ph type="title"/>
          </p:nvPr>
        </p:nvSpPr>
        <p:spPr>
          <a:xfrm>
            <a:off x="265500" y="1205825"/>
            <a:ext cx="4045200" cy="150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2" name="Google Shape;42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3" name="Google Shape;43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idx="1" type="body"/>
          </p:nvPr>
        </p:nvSpPr>
        <p:spPr>
          <a:xfrm>
            <a:off x="311700" y="42368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/>
        </p:txBody>
      </p:sp>
      <p:sp>
        <p:nvSpPr>
          <p:cNvPr id="47" name="Google Shape;47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pearmin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roxima Nova"/>
              <a:buChar char="●"/>
              <a:defRPr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8.png"/><Relationship Id="rId4" Type="http://schemas.openxmlformats.org/officeDocument/2006/relationships/image" Target="../media/image1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.png"/><Relationship Id="rId4" Type="http://schemas.openxmlformats.org/officeDocument/2006/relationships/image" Target="../media/image1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.jpg"/><Relationship Id="rId4" Type="http://schemas.openxmlformats.org/officeDocument/2006/relationships/image" Target="../media/image4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6.jpg"/><Relationship Id="rId4" Type="http://schemas.openxmlformats.org/officeDocument/2006/relationships/image" Target="../media/image1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6.jpg"/><Relationship Id="rId4" Type="http://schemas.openxmlformats.org/officeDocument/2006/relationships/image" Target="../media/image7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6.jpg"/><Relationship Id="rId4" Type="http://schemas.openxmlformats.org/officeDocument/2006/relationships/image" Target="../media/image10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9.jpg"/><Relationship Id="rId4" Type="http://schemas.openxmlformats.org/officeDocument/2006/relationships/image" Target="../media/image5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5.jpg"/><Relationship Id="rId4" Type="http://schemas.openxmlformats.org/officeDocument/2006/relationships/image" Target="../media/image8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5.jpg"/><Relationship Id="rId4" Type="http://schemas.openxmlformats.org/officeDocument/2006/relationships/image" Target="../media/image12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gif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K-Means in Image Clustering</a:t>
            </a:r>
            <a:endParaRPr/>
          </a:p>
        </p:txBody>
      </p:sp>
      <p:sp>
        <p:nvSpPr>
          <p:cNvPr id="60" name="Google Shape;60;p13"/>
          <p:cNvSpPr txBox="1"/>
          <p:nvPr>
            <p:ph idx="1" type="subTitle"/>
          </p:nvPr>
        </p:nvSpPr>
        <p:spPr>
          <a:xfrm>
            <a:off x="510450" y="3182313"/>
            <a:ext cx="8123100" cy="6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Angela Cao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Mentored by Shane McQuarrie</a:t>
            </a:r>
            <a:endParaRPr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Spring 2020 DRP</a:t>
            </a:r>
            <a:endParaRPr sz="17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Example: 2D Data (bad number of clusters)</a:t>
            </a:r>
            <a:endParaRPr/>
          </a:p>
        </p:txBody>
      </p:sp>
      <p:pic>
        <p:nvPicPr>
          <p:cNvPr id="112" name="Google Shape;11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8600" y="1128774"/>
            <a:ext cx="4856525" cy="3642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42950" y="1160867"/>
            <a:ext cx="4856525" cy="36423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58788" y="750762"/>
            <a:ext cx="5626426" cy="4219824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Example: 2D Data (class imbalance)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Example: 2D Data</a:t>
            </a:r>
            <a:endParaRPr/>
          </a:p>
        </p:txBody>
      </p:sp>
      <p:pic>
        <p:nvPicPr>
          <p:cNvPr id="125" name="Google Shape;12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97900" y="969800"/>
            <a:ext cx="4998499" cy="3748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41050" y="969800"/>
            <a:ext cx="4998499" cy="3748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     </a:t>
            </a:r>
            <a:r>
              <a:rPr lang="en" u="sng"/>
              <a:t>Pros</a:t>
            </a:r>
            <a:r>
              <a:rPr lang="en"/>
              <a:t>                                             </a:t>
            </a:r>
            <a:r>
              <a:rPr lang="en" u="sng"/>
              <a:t>Cons</a:t>
            </a:r>
            <a:endParaRPr u="sng"/>
          </a:p>
        </p:txBody>
      </p:sp>
      <p:sp>
        <p:nvSpPr>
          <p:cNvPr id="132" name="Google Shape;132;p2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It does clustering, which is very hard in general.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Relatively inexpensive with an algorithmic complexity of O(</a:t>
            </a:r>
            <a:r>
              <a:rPr i="1" lang="en"/>
              <a:t>mnkd</a:t>
            </a:r>
            <a:r>
              <a:rPr lang="en"/>
              <a:t>).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Simple and easy to implement.</a:t>
            </a:r>
            <a:endParaRPr/>
          </a:p>
        </p:txBody>
      </p:sp>
      <p:sp>
        <p:nvSpPr>
          <p:cNvPr id="133" name="Google Shape;133;p2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The general problem of finding the best clusters is NP-hard and our solution is only an approximation.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We have to choose </a:t>
            </a:r>
            <a:r>
              <a:rPr i="1" lang="en"/>
              <a:t>k</a:t>
            </a:r>
            <a:r>
              <a:rPr lang="en"/>
              <a:t> beforehand and there isn’t always a great way to determine if your choice was good or not.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You can get different results if you choose different starting points for the cluster centers (though there are ways to try to cleverly choose “good” starting points).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If you have one huge cluster (lots of points) and one small cluster (few points), you can get unsatisfactory results.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Applications of K-Means: Pixel Quantization</a:t>
            </a:r>
            <a:endParaRPr/>
          </a:p>
        </p:txBody>
      </p:sp>
      <p:sp>
        <p:nvSpPr>
          <p:cNvPr id="139" name="Google Shape;139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goal is to approximate a natural image with only </a:t>
            </a:r>
            <a:r>
              <a:rPr i="1" lang="en"/>
              <a:t>k</a:t>
            </a:r>
            <a:r>
              <a:rPr lang="en"/>
              <a:t> colors (this can be good for compression, and it also just looks cool). Specifically, we will use </a:t>
            </a:r>
            <a:r>
              <a:rPr i="1" lang="en"/>
              <a:t>k</a:t>
            </a:r>
            <a:r>
              <a:rPr lang="en"/>
              <a:t>-means clustering on image data to </a:t>
            </a:r>
            <a:r>
              <a:rPr lang="en"/>
              <a:t>organize all the pixels into </a:t>
            </a:r>
            <a:r>
              <a:rPr i="1" lang="en"/>
              <a:t>k</a:t>
            </a:r>
            <a:r>
              <a:rPr lang="en"/>
              <a:t> color groups.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The data set </a:t>
            </a:r>
            <a:r>
              <a:rPr i="1" lang="en"/>
              <a:t>X</a:t>
            </a:r>
            <a:r>
              <a:rPr lang="en"/>
              <a:t> is the original image; each point </a:t>
            </a:r>
            <a:r>
              <a:rPr b="1" i="1" lang="en"/>
              <a:t>x</a:t>
            </a:r>
            <a:r>
              <a:rPr baseline="-25000" i="1" lang="en"/>
              <a:t>i</a:t>
            </a:r>
            <a:r>
              <a:rPr baseline="-25000" lang="en"/>
              <a:t> </a:t>
            </a:r>
            <a:r>
              <a:rPr lang="en"/>
              <a:t>in the data is a single pixel. The cluster centers that we get from </a:t>
            </a:r>
            <a:r>
              <a:rPr i="1" lang="en"/>
              <a:t>k</a:t>
            </a:r>
            <a:r>
              <a:rPr lang="en"/>
              <a:t>-means should be representative of the image (and much better than choosing random colors from the image).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Applications of K-Means: Pixel Quantization</a:t>
            </a:r>
            <a:endParaRPr/>
          </a:p>
        </p:txBody>
      </p:sp>
      <p:grpSp>
        <p:nvGrpSpPr>
          <p:cNvPr id="145" name="Google Shape;145;p27"/>
          <p:cNvGrpSpPr/>
          <p:nvPr/>
        </p:nvGrpSpPr>
        <p:grpSpPr>
          <a:xfrm>
            <a:off x="7294838" y="1326600"/>
            <a:ext cx="923650" cy="3118200"/>
            <a:chOff x="5915975" y="1326600"/>
            <a:chExt cx="923650" cy="3118200"/>
          </a:xfrm>
        </p:grpSpPr>
        <p:sp>
          <p:nvSpPr>
            <p:cNvPr id="146" name="Google Shape;146;p27"/>
            <p:cNvSpPr/>
            <p:nvPr/>
          </p:nvSpPr>
          <p:spPr>
            <a:xfrm>
              <a:off x="5915975" y="1326600"/>
              <a:ext cx="307800" cy="3118200"/>
            </a:xfrm>
            <a:prstGeom prst="rect">
              <a:avLst/>
            </a:prstGeom>
            <a:solidFill>
              <a:srgbClr val="CC0000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00"/>
            </a:p>
          </p:txBody>
        </p:sp>
        <p:sp>
          <p:nvSpPr>
            <p:cNvPr id="147" name="Google Shape;147;p27"/>
            <p:cNvSpPr/>
            <p:nvPr/>
          </p:nvSpPr>
          <p:spPr>
            <a:xfrm>
              <a:off x="6223900" y="1326600"/>
              <a:ext cx="307800" cy="3118200"/>
            </a:xfrm>
            <a:prstGeom prst="rect">
              <a:avLst/>
            </a:prstGeom>
            <a:solidFill>
              <a:srgbClr val="38761D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00"/>
            </a:p>
          </p:txBody>
        </p:sp>
        <p:sp>
          <p:nvSpPr>
            <p:cNvPr id="148" name="Google Shape;148;p27"/>
            <p:cNvSpPr/>
            <p:nvPr/>
          </p:nvSpPr>
          <p:spPr>
            <a:xfrm>
              <a:off x="6531825" y="1326600"/>
              <a:ext cx="307800" cy="3118200"/>
            </a:xfrm>
            <a:prstGeom prst="rect">
              <a:avLst/>
            </a:prstGeom>
            <a:solidFill>
              <a:srgbClr val="1155CC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00"/>
            </a:p>
          </p:txBody>
        </p:sp>
      </p:grpSp>
      <p:grpSp>
        <p:nvGrpSpPr>
          <p:cNvPr id="149" name="Google Shape;149;p27"/>
          <p:cNvGrpSpPr/>
          <p:nvPr/>
        </p:nvGrpSpPr>
        <p:grpSpPr>
          <a:xfrm>
            <a:off x="3585238" y="2116350"/>
            <a:ext cx="1691100" cy="1538700"/>
            <a:chOff x="1881975" y="1967175"/>
            <a:chExt cx="1691100" cy="1538700"/>
          </a:xfrm>
        </p:grpSpPr>
        <p:sp>
          <p:nvSpPr>
            <p:cNvPr id="150" name="Google Shape;150;p27"/>
            <p:cNvSpPr/>
            <p:nvPr/>
          </p:nvSpPr>
          <p:spPr>
            <a:xfrm>
              <a:off x="2339175" y="1967175"/>
              <a:ext cx="1233900" cy="1233900"/>
            </a:xfrm>
            <a:prstGeom prst="rect">
              <a:avLst/>
            </a:prstGeom>
            <a:solidFill>
              <a:srgbClr val="1155CC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p27"/>
            <p:cNvSpPr/>
            <p:nvPr/>
          </p:nvSpPr>
          <p:spPr>
            <a:xfrm>
              <a:off x="2110575" y="2119575"/>
              <a:ext cx="1233900" cy="1233900"/>
            </a:xfrm>
            <a:prstGeom prst="rect">
              <a:avLst/>
            </a:prstGeom>
            <a:solidFill>
              <a:srgbClr val="38761D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p27"/>
            <p:cNvSpPr/>
            <p:nvPr/>
          </p:nvSpPr>
          <p:spPr>
            <a:xfrm>
              <a:off x="1881975" y="2271975"/>
              <a:ext cx="1233900" cy="1233900"/>
            </a:xfrm>
            <a:prstGeom prst="rect">
              <a:avLst/>
            </a:prstGeom>
            <a:solidFill>
              <a:srgbClr val="CC0000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00"/>
            </a:p>
          </p:txBody>
        </p:sp>
        <p:cxnSp>
          <p:nvCxnSpPr>
            <p:cNvPr id="153" name="Google Shape;153;p27"/>
            <p:cNvCxnSpPr/>
            <p:nvPr/>
          </p:nvCxnSpPr>
          <p:spPr>
            <a:xfrm flipH="1" rot="10800000">
              <a:off x="1884075" y="1968925"/>
              <a:ext cx="461400" cy="3108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54" name="Google Shape;154;p27"/>
            <p:cNvCxnSpPr/>
            <p:nvPr/>
          </p:nvCxnSpPr>
          <p:spPr>
            <a:xfrm flipH="1" rot="10800000">
              <a:off x="3103275" y="1968925"/>
              <a:ext cx="461400" cy="3108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55" name="Google Shape;155;p27"/>
            <p:cNvCxnSpPr/>
            <p:nvPr/>
          </p:nvCxnSpPr>
          <p:spPr>
            <a:xfrm flipH="1" rot="10800000">
              <a:off x="3103275" y="3188125"/>
              <a:ext cx="461400" cy="3108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cxnSp>
        <p:nvCxnSpPr>
          <p:cNvPr id="156" name="Google Shape;156;p27"/>
          <p:cNvCxnSpPr/>
          <p:nvPr/>
        </p:nvCxnSpPr>
        <p:spPr>
          <a:xfrm>
            <a:off x="5904738" y="2826100"/>
            <a:ext cx="761700" cy="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157" name="Google Shape;157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5512" y="2192550"/>
            <a:ext cx="1538700" cy="15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27"/>
          <p:cNvSpPr txBox="1"/>
          <p:nvPr/>
        </p:nvSpPr>
        <p:spPr>
          <a:xfrm>
            <a:off x="2700563" y="2628275"/>
            <a:ext cx="654000" cy="61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latin typeface="Proxima Nova"/>
                <a:ea typeface="Proxima Nova"/>
                <a:cs typeface="Proxima Nova"/>
                <a:sym typeface="Proxima Nova"/>
              </a:rPr>
              <a:t>=</a:t>
            </a:r>
            <a:endParaRPr b="1" sz="280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8"/>
          <p:cNvSpPr txBox="1"/>
          <p:nvPr>
            <p:ph idx="1" type="body"/>
          </p:nvPr>
        </p:nvSpPr>
        <p:spPr>
          <a:xfrm>
            <a:off x="311700" y="296550"/>
            <a:ext cx="8520600" cy="427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latin typeface="Courier New"/>
                <a:ea typeface="Courier New"/>
                <a:cs typeface="Courier New"/>
                <a:sym typeface="Courier New"/>
              </a:rPr>
              <a:t>import imageio</a:t>
            </a:r>
            <a:endParaRPr b="1" sz="10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latin typeface="Courier New"/>
                <a:ea typeface="Courier New"/>
                <a:cs typeface="Courier New"/>
                <a:sym typeface="Courier New"/>
              </a:rPr>
              <a:t>import numpy as np</a:t>
            </a:r>
            <a:endParaRPr b="1" sz="10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latin typeface="Courier New"/>
                <a:ea typeface="Courier New"/>
                <a:cs typeface="Courier New"/>
                <a:sym typeface="Courier New"/>
              </a:rPr>
              <a:t>from scipy import linalg as la</a:t>
            </a:r>
            <a:endParaRPr b="1" sz="10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latin typeface="Courier New"/>
                <a:ea typeface="Courier New"/>
                <a:cs typeface="Courier New"/>
                <a:sym typeface="Courier New"/>
              </a:rPr>
              <a:t>From sklearn.cluster import KMeans</a:t>
            </a:r>
            <a:endParaRPr b="1" sz="10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318BEE"/>
                </a:solidFill>
                <a:latin typeface="Courier New"/>
                <a:ea typeface="Courier New"/>
                <a:cs typeface="Courier New"/>
                <a:sym typeface="Courier New"/>
              </a:rPr>
              <a:t>def</a:t>
            </a:r>
            <a:r>
              <a:rPr b="1" lang="en" sz="1000">
                <a:solidFill>
                  <a:schemeClr val="accent5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cluster_image(im, k):</a:t>
            </a:r>
            <a:endParaRPr b="1" sz="100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accent5"/>
                </a:solidFill>
                <a:latin typeface="Courier New"/>
                <a:ea typeface="Courier New"/>
                <a:cs typeface="Courier New"/>
                <a:sym typeface="Courier New"/>
              </a:rPr>
              <a:t>    """Cluster image pixels.</a:t>
            </a:r>
            <a:endParaRPr b="1" sz="1000">
              <a:solidFill>
                <a:schemeClr val="accent5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chemeClr val="accent5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accent5"/>
                </a:solidFill>
                <a:latin typeface="Courier New"/>
                <a:ea typeface="Courier New"/>
                <a:cs typeface="Courier New"/>
                <a:sym typeface="Courier New"/>
              </a:rPr>
              <a:t>    Parameters</a:t>
            </a:r>
            <a:endParaRPr b="1" sz="1000">
              <a:solidFill>
                <a:schemeClr val="accent5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accent5"/>
                </a:solidFill>
                <a:latin typeface="Courier New"/>
                <a:ea typeface="Courier New"/>
                <a:cs typeface="Courier New"/>
                <a:sym typeface="Courier New"/>
              </a:rPr>
              <a:t>    ----------</a:t>
            </a:r>
            <a:endParaRPr b="1" sz="1000">
              <a:solidFill>
                <a:schemeClr val="accent5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accent5"/>
                </a:solidFill>
                <a:latin typeface="Courier New"/>
                <a:ea typeface="Courier New"/>
                <a:cs typeface="Courier New"/>
                <a:sym typeface="Courier New"/>
              </a:rPr>
              <a:t>    im : (r,c,d) ndarray</a:t>
            </a:r>
            <a:endParaRPr b="1" sz="1000">
              <a:solidFill>
                <a:schemeClr val="accent5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accent5"/>
                </a:solidFill>
                <a:latin typeface="Courier New"/>
                <a:ea typeface="Courier New"/>
                <a:cs typeface="Courier New"/>
                <a:sym typeface="Courier New"/>
              </a:rPr>
              <a:t>        Original color image.</a:t>
            </a:r>
            <a:endParaRPr b="1" sz="1000">
              <a:solidFill>
                <a:schemeClr val="accent5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chemeClr val="accent5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accent5"/>
                </a:solidFill>
                <a:latin typeface="Courier New"/>
                <a:ea typeface="Courier New"/>
                <a:cs typeface="Courier New"/>
                <a:sym typeface="Courier New"/>
              </a:rPr>
              <a:t>    k : int &gt; 0</a:t>
            </a:r>
            <a:endParaRPr b="1" sz="1000">
              <a:solidFill>
                <a:schemeClr val="accent5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accent5"/>
                </a:solidFill>
                <a:latin typeface="Courier New"/>
                <a:ea typeface="Courier New"/>
                <a:cs typeface="Courier New"/>
                <a:sym typeface="Courier New"/>
              </a:rPr>
              <a:t>        Number of clusters.</a:t>
            </a:r>
            <a:endParaRPr b="1" sz="1000">
              <a:solidFill>
                <a:schemeClr val="accent5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chemeClr val="accent5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chemeClr val="accent5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accent5"/>
                </a:solidFill>
                <a:latin typeface="Courier New"/>
                <a:ea typeface="Courier New"/>
                <a:cs typeface="Courier New"/>
                <a:sym typeface="Courier New"/>
              </a:rPr>
              <a:t>    Returns</a:t>
            </a:r>
            <a:endParaRPr b="1" sz="1000">
              <a:solidFill>
                <a:schemeClr val="accent5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accent5"/>
                </a:solidFill>
                <a:latin typeface="Courier New"/>
                <a:ea typeface="Courier New"/>
                <a:cs typeface="Courier New"/>
                <a:sym typeface="Courier New"/>
              </a:rPr>
              <a:t>    -------</a:t>
            </a:r>
            <a:endParaRPr b="1" sz="1000">
              <a:solidFill>
                <a:schemeClr val="accent5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accent5"/>
                </a:solidFill>
                <a:latin typeface="Courier New"/>
                <a:ea typeface="Courier New"/>
                <a:cs typeface="Courier New"/>
                <a:sym typeface="Courier New"/>
              </a:rPr>
              <a:t>    imnew : (r,c,d) ndarray</a:t>
            </a:r>
            <a:endParaRPr b="1" sz="1000">
              <a:solidFill>
                <a:schemeClr val="accent5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accent5"/>
                </a:solidFill>
                <a:latin typeface="Courier New"/>
                <a:ea typeface="Courier New"/>
                <a:cs typeface="Courier New"/>
                <a:sym typeface="Courier New"/>
              </a:rPr>
              <a:t>        Clustered color image.</a:t>
            </a:r>
            <a:endParaRPr b="1" sz="1000">
              <a:solidFill>
                <a:schemeClr val="accent5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accent5"/>
                </a:solidFill>
                <a:latin typeface="Courier New"/>
                <a:ea typeface="Courier New"/>
                <a:cs typeface="Courier New"/>
                <a:sym typeface="Courier New"/>
              </a:rPr>
              <a:t>    """</a:t>
            </a:r>
            <a:endParaRPr b="1" sz="1000">
              <a:solidFill>
                <a:schemeClr val="accent5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chemeClr val="accent5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9"/>
          <p:cNvSpPr txBox="1"/>
          <p:nvPr>
            <p:ph idx="1" type="body"/>
          </p:nvPr>
        </p:nvSpPr>
        <p:spPr>
          <a:xfrm>
            <a:off x="311700" y="296550"/>
            <a:ext cx="8520600" cy="427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b="1" lang="en" sz="10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# Get the dimensions of the image.</a:t>
            </a:r>
            <a:endParaRPr b="1" sz="10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nrows, ncols, ndim = im.shape</a:t>
            </a:r>
            <a:endParaRPr b="1" sz="100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m = nrows * ncols                  </a:t>
            </a:r>
            <a:r>
              <a:rPr b="1" lang="en" sz="10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# number of pixels.</a:t>
            </a:r>
            <a:endParaRPr b="1" sz="10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n = ndim                           </a:t>
            </a:r>
            <a:r>
              <a:rPr b="1" lang="en" sz="10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# number of features per pixel.</a:t>
            </a:r>
            <a:endParaRPr b="1" sz="10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X = im.reshape((m,n))               </a:t>
            </a:r>
            <a:r>
              <a:rPr b="1" lang="en" sz="10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# reshape the data for clustering.</a:t>
            </a:r>
            <a:endParaRPr b="1" sz="10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b="1" lang="en" sz="10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# Do the clustering algorithm with our KMeans function.</a:t>
            </a:r>
            <a:endParaRPr b="1" sz="10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b="1" lang="en" sz="10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y, centers = kmeans(X, k)</a:t>
            </a:r>
            <a:endParaRPr b="1" sz="100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   # # Alternatively, do the clustering algorithm with Scikit-learn.</a:t>
            </a:r>
            <a:endParaRPr b="1" sz="10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   # Xclustered = KMeans(n_clusters=k, n_init=5).fit(X)</a:t>
            </a:r>
            <a:endParaRPr b="1" sz="10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   # centers = Xclustered.cluster_centers_</a:t>
            </a:r>
            <a:endParaRPr b="1" sz="10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   # y = Xclustered.predict(X)</a:t>
            </a:r>
            <a:endParaRPr b="1" sz="10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b="1" lang="en" sz="10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# Post-process the cluster centers for image purposes.</a:t>
            </a:r>
            <a:endParaRPr b="1" sz="10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centers = np.clip(centers, 0, 255).astype(np.uint8)</a:t>
            </a:r>
            <a:endParaRPr b="1" sz="100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b="1" lang="en" sz="10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 # Create the new picture.</a:t>
            </a:r>
            <a:endParaRPr b="1" sz="10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Xnew = np.empty_like(X)</a:t>
            </a:r>
            <a:endParaRPr b="1" sz="100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for j in range(k):</a:t>
            </a:r>
            <a:endParaRPr b="1" sz="100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  Xnew[y == j] = centers[j]</a:t>
            </a:r>
            <a:endParaRPr b="1" sz="100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imnew = Xnew.reshape(im.shape)</a:t>
            </a:r>
            <a:endParaRPr b="1" sz="100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b="1" lang="en" sz="1000">
                <a:solidFill>
                  <a:srgbClr val="318BEE"/>
                </a:solidFill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b="1" lang="en" sz="10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imnew</a:t>
            </a:r>
            <a:endParaRPr b="1" sz="100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Results</a:t>
            </a:r>
            <a:endParaRPr/>
          </a:p>
        </p:txBody>
      </p:sp>
      <p:pic>
        <p:nvPicPr>
          <p:cNvPr id="174" name="Google Shape;174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1475" y="1219775"/>
            <a:ext cx="3349101" cy="3349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76875" y="1219775"/>
            <a:ext cx="3349101" cy="3349101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30"/>
          <p:cNvSpPr txBox="1"/>
          <p:nvPr/>
        </p:nvSpPr>
        <p:spPr>
          <a:xfrm>
            <a:off x="2150875" y="828875"/>
            <a:ext cx="810300" cy="39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Original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77" name="Google Shape;177;p30"/>
          <p:cNvSpPr txBox="1"/>
          <p:nvPr/>
        </p:nvSpPr>
        <p:spPr>
          <a:xfrm>
            <a:off x="5767375" y="828875"/>
            <a:ext cx="1568100" cy="39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Clustered, </a:t>
            </a:r>
            <a:r>
              <a:rPr i="1" lang="en">
                <a:latin typeface="Proxima Nova"/>
                <a:ea typeface="Proxima Nova"/>
                <a:cs typeface="Proxima Nova"/>
                <a:sym typeface="Proxima Nova"/>
              </a:rPr>
              <a:t>k = 5</a:t>
            </a:r>
            <a:endParaRPr i="1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Results</a:t>
            </a:r>
            <a:endParaRPr/>
          </a:p>
        </p:txBody>
      </p:sp>
      <p:pic>
        <p:nvPicPr>
          <p:cNvPr id="183" name="Google Shape;183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7926" y="1570103"/>
            <a:ext cx="3871202" cy="2581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84101" y="1570100"/>
            <a:ext cx="3871202" cy="2581158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31"/>
          <p:cNvSpPr txBox="1"/>
          <p:nvPr/>
        </p:nvSpPr>
        <p:spPr>
          <a:xfrm>
            <a:off x="2078375" y="1017725"/>
            <a:ext cx="810300" cy="39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Original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86" name="Google Shape;186;p31"/>
          <p:cNvSpPr txBox="1"/>
          <p:nvPr/>
        </p:nvSpPr>
        <p:spPr>
          <a:xfrm>
            <a:off x="5935650" y="1017725"/>
            <a:ext cx="1568100" cy="39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Clustered, </a:t>
            </a:r>
            <a:r>
              <a:rPr i="1" lang="en">
                <a:latin typeface="Proxima Nova"/>
                <a:ea typeface="Proxima Nova"/>
                <a:cs typeface="Proxima Nova"/>
                <a:sym typeface="Proxima Nova"/>
              </a:rPr>
              <a:t>k = 2</a:t>
            </a:r>
            <a:endParaRPr i="1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62275" y="190500"/>
            <a:ext cx="3219450" cy="476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Results</a:t>
            </a:r>
            <a:endParaRPr/>
          </a:p>
        </p:txBody>
      </p:sp>
      <p:pic>
        <p:nvPicPr>
          <p:cNvPr id="192" name="Google Shape;192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7926" y="1570103"/>
            <a:ext cx="3871202" cy="2581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94351" y="1570100"/>
            <a:ext cx="3871202" cy="2581158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32"/>
          <p:cNvSpPr txBox="1"/>
          <p:nvPr/>
        </p:nvSpPr>
        <p:spPr>
          <a:xfrm>
            <a:off x="2078375" y="1017725"/>
            <a:ext cx="810300" cy="39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Original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95" name="Google Shape;195;p32"/>
          <p:cNvSpPr txBox="1"/>
          <p:nvPr/>
        </p:nvSpPr>
        <p:spPr>
          <a:xfrm>
            <a:off x="5945900" y="1017725"/>
            <a:ext cx="1568100" cy="39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Clustered, </a:t>
            </a:r>
            <a:r>
              <a:rPr i="1" lang="en">
                <a:latin typeface="Proxima Nova"/>
                <a:ea typeface="Proxima Nova"/>
                <a:cs typeface="Proxima Nova"/>
                <a:sym typeface="Proxima Nova"/>
              </a:rPr>
              <a:t>k = 5</a:t>
            </a:r>
            <a:endParaRPr i="1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Results</a:t>
            </a:r>
            <a:endParaRPr/>
          </a:p>
        </p:txBody>
      </p:sp>
      <p:pic>
        <p:nvPicPr>
          <p:cNvPr id="201" name="Google Shape;201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7926" y="1570103"/>
            <a:ext cx="3871202" cy="2581152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33"/>
          <p:cNvSpPr txBox="1"/>
          <p:nvPr/>
        </p:nvSpPr>
        <p:spPr>
          <a:xfrm>
            <a:off x="2078375" y="1017725"/>
            <a:ext cx="810300" cy="39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Original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03" name="Google Shape;203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62450" y="1570092"/>
            <a:ext cx="3871202" cy="2581158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33"/>
          <p:cNvSpPr txBox="1"/>
          <p:nvPr/>
        </p:nvSpPr>
        <p:spPr>
          <a:xfrm>
            <a:off x="5914000" y="1017725"/>
            <a:ext cx="1568100" cy="39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Clustered, </a:t>
            </a:r>
            <a:r>
              <a:rPr i="1" lang="en">
                <a:latin typeface="Proxima Nova"/>
                <a:ea typeface="Proxima Nova"/>
                <a:cs typeface="Proxima Nova"/>
                <a:sym typeface="Proxima Nova"/>
              </a:rPr>
              <a:t>k = 10</a:t>
            </a:r>
            <a:endParaRPr i="1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Results</a:t>
            </a:r>
            <a:endParaRPr/>
          </a:p>
        </p:txBody>
      </p:sp>
      <p:pic>
        <p:nvPicPr>
          <p:cNvPr id="210" name="Google Shape;210;p34"/>
          <p:cNvPicPr preferRelativeResize="0"/>
          <p:nvPr/>
        </p:nvPicPr>
        <p:blipFill rotWithShape="1">
          <a:blip r:embed="rId3">
            <a:alphaModFix/>
          </a:blip>
          <a:srcRect b="-968" l="-4160" r="4159" t="-958"/>
          <a:stretch/>
        </p:blipFill>
        <p:spPr>
          <a:xfrm>
            <a:off x="4476976" y="1653962"/>
            <a:ext cx="4335748" cy="2322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6251" y="1675886"/>
            <a:ext cx="4335752" cy="2278975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34"/>
          <p:cNvSpPr txBox="1"/>
          <p:nvPr/>
        </p:nvSpPr>
        <p:spPr>
          <a:xfrm>
            <a:off x="5955826" y="1166713"/>
            <a:ext cx="1568100" cy="39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Clustered, </a:t>
            </a:r>
            <a:r>
              <a:rPr i="1" lang="en">
                <a:latin typeface="Proxima Nova"/>
                <a:ea typeface="Proxima Nova"/>
                <a:cs typeface="Proxima Nova"/>
                <a:sym typeface="Proxima Nova"/>
              </a:rPr>
              <a:t>k = 2</a:t>
            </a:r>
            <a:endParaRPr i="1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13" name="Google Shape;213;p34"/>
          <p:cNvSpPr txBox="1"/>
          <p:nvPr/>
        </p:nvSpPr>
        <p:spPr>
          <a:xfrm>
            <a:off x="1998976" y="1166713"/>
            <a:ext cx="810300" cy="39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Original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Results</a:t>
            </a:r>
            <a:endParaRPr/>
          </a:p>
        </p:txBody>
      </p:sp>
      <p:pic>
        <p:nvPicPr>
          <p:cNvPr id="219" name="Google Shape;219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6251" y="1675886"/>
            <a:ext cx="4335752" cy="2278975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35"/>
          <p:cNvSpPr txBox="1"/>
          <p:nvPr/>
        </p:nvSpPr>
        <p:spPr>
          <a:xfrm>
            <a:off x="5955826" y="1166713"/>
            <a:ext cx="1568100" cy="39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Clustered, </a:t>
            </a:r>
            <a:r>
              <a:rPr i="1" lang="en">
                <a:latin typeface="Proxima Nova"/>
                <a:ea typeface="Proxima Nova"/>
                <a:cs typeface="Proxima Nova"/>
                <a:sym typeface="Proxima Nova"/>
              </a:rPr>
              <a:t>k = 5</a:t>
            </a:r>
            <a:endParaRPr i="1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21" name="Google Shape;221;p35"/>
          <p:cNvSpPr txBox="1"/>
          <p:nvPr/>
        </p:nvSpPr>
        <p:spPr>
          <a:xfrm>
            <a:off x="1998976" y="1166713"/>
            <a:ext cx="810300" cy="39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Original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22" name="Google Shape;222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47450" y="1675863"/>
            <a:ext cx="4335752" cy="2278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Results</a:t>
            </a:r>
            <a:endParaRPr/>
          </a:p>
        </p:txBody>
      </p:sp>
      <p:pic>
        <p:nvPicPr>
          <p:cNvPr id="228" name="Google Shape;228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6251" y="1675886"/>
            <a:ext cx="4335752" cy="2278975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36"/>
          <p:cNvSpPr txBox="1"/>
          <p:nvPr/>
        </p:nvSpPr>
        <p:spPr>
          <a:xfrm>
            <a:off x="5955826" y="1166713"/>
            <a:ext cx="1568100" cy="39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Clustered, </a:t>
            </a:r>
            <a:r>
              <a:rPr i="1" lang="en">
                <a:latin typeface="Proxima Nova"/>
                <a:ea typeface="Proxima Nova"/>
                <a:cs typeface="Proxima Nova"/>
                <a:sym typeface="Proxima Nova"/>
              </a:rPr>
              <a:t>k = 20</a:t>
            </a:r>
            <a:endParaRPr i="1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30" name="Google Shape;230;p36"/>
          <p:cNvSpPr txBox="1"/>
          <p:nvPr/>
        </p:nvSpPr>
        <p:spPr>
          <a:xfrm>
            <a:off x="1998976" y="1166713"/>
            <a:ext cx="810300" cy="39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Original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31" name="Google Shape;231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52175" y="1675875"/>
            <a:ext cx="4335768" cy="2278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Summary</a:t>
            </a:r>
            <a:endParaRPr/>
          </a:p>
        </p:txBody>
      </p:sp>
      <p:sp>
        <p:nvSpPr>
          <p:cNvPr id="237" name="Google Shape;237;p3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Nearest Neighbors is a supervised learning problem that shows up often in computer vision, image processing, and other machine learning tasks.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K-Means is an </a:t>
            </a:r>
            <a:r>
              <a:rPr lang="en"/>
              <a:t>un</a:t>
            </a:r>
            <a:r>
              <a:rPr lang="en"/>
              <a:t>supervised learning algorithm for clustering. It can be thought of as the inverse of the </a:t>
            </a:r>
            <a:r>
              <a:rPr i="1" lang="en"/>
              <a:t>k</a:t>
            </a:r>
            <a:r>
              <a:rPr lang="en"/>
              <a:t>-nearest neighbors algorithm.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We can apply </a:t>
            </a:r>
            <a:r>
              <a:rPr i="1" lang="en"/>
              <a:t>K</a:t>
            </a:r>
            <a:r>
              <a:rPr lang="en"/>
              <a:t>-Means to Pixel Quantization, resulting in an image filter algorithm. The larger the constant </a:t>
            </a:r>
            <a:r>
              <a:rPr i="1" lang="en"/>
              <a:t>k</a:t>
            </a:r>
            <a:r>
              <a:rPr lang="en"/>
              <a:t>, the more accurate the altered picture will be to the original.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Nearest Neighbors</a:t>
            </a:r>
            <a:endParaRPr/>
          </a:p>
        </p:txBody>
      </p:sp>
      <p:sp>
        <p:nvSpPr>
          <p:cNvPr id="71" name="Google Shape;71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Nearest neighbor problem: given a dataset </a:t>
            </a:r>
            <a:r>
              <a:rPr i="1" lang="en"/>
              <a:t>X = </a:t>
            </a:r>
            <a:r>
              <a:rPr lang="en"/>
              <a:t>{</a:t>
            </a:r>
            <a:r>
              <a:rPr b="1" i="1" lang="en"/>
              <a:t>x</a:t>
            </a:r>
            <a:r>
              <a:rPr baseline="-25000" i="1" lang="en"/>
              <a:t>i</a:t>
            </a:r>
            <a:r>
              <a:rPr lang="en"/>
              <a:t>}</a:t>
            </a:r>
            <a:r>
              <a:rPr baseline="30000" i="1" lang="en"/>
              <a:t>k</a:t>
            </a:r>
            <a:r>
              <a:rPr baseline="-25000" i="1" lang="en"/>
              <a:t>i=1</a:t>
            </a:r>
            <a:r>
              <a:rPr lang="en"/>
              <a:t> and a new point </a:t>
            </a:r>
            <a:r>
              <a:rPr b="1" i="1" lang="en"/>
              <a:t>z</a:t>
            </a:r>
            <a:r>
              <a:rPr lang="en"/>
              <a:t>, what is the point in </a:t>
            </a:r>
            <a:r>
              <a:rPr i="1" lang="en"/>
              <a:t>X</a:t>
            </a:r>
            <a:r>
              <a:rPr lang="en"/>
              <a:t> that is "nearest" to </a:t>
            </a:r>
            <a:r>
              <a:rPr b="1" i="1" lang="en"/>
              <a:t>z</a:t>
            </a:r>
            <a:r>
              <a:rPr lang="en"/>
              <a:t>?</a:t>
            </a:r>
            <a:endParaRPr/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min</a:t>
            </a:r>
            <a:r>
              <a:rPr baseline="-25000" lang="en"/>
              <a:t>i</a:t>
            </a:r>
            <a:r>
              <a:rPr lang="en"/>
              <a:t> ||</a:t>
            </a:r>
            <a:r>
              <a:rPr b="1" i="1" lang="en"/>
              <a:t>x</a:t>
            </a:r>
            <a:r>
              <a:rPr baseline="-25000" lang="en"/>
              <a:t>i</a:t>
            </a:r>
            <a:r>
              <a:rPr lang="en"/>
              <a:t> - </a:t>
            </a:r>
            <a:r>
              <a:rPr b="1" i="1" lang="en"/>
              <a:t>z</a:t>
            </a:r>
            <a:r>
              <a:rPr lang="en"/>
              <a:t>||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K-Nearest Neighbors Classifier: given a dataset </a:t>
            </a:r>
            <a:r>
              <a:rPr i="1" lang="en"/>
              <a:t>X</a:t>
            </a:r>
            <a:r>
              <a:rPr lang="en"/>
              <a:t>, corresponding labels </a:t>
            </a:r>
            <a:r>
              <a:rPr b="1" i="1" lang="en"/>
              <a:t>y</a:t>
            </a:r>
            <a:r>
              <a:rPr lang="en"/>
              <a:t>, and a new point </a:t>
            </a:r>
            <a:r>
              <a:rPr b="1" i="1" lang="en"/>
              <a:t>z</a:t>
            </a:r>
            <a:r>
              <a:rPr lang="en"/>
              <a:t>, to classify point </a:t>
            </a:r>
            <a:r>
              <a:rPr b="1" i="1" lang="en"/>
              <a:t>z</a:t>
            </a:r>
            <a:r>
              <a:rPr lang="en"/>
              <a:t> and give it a label, find the </a:t>
            </a:r>
            <a:r>
              <a:rPr i="1" lang="en"/>
              <a:t>k</a:t>
            </a:r>
            <a:r>
              <a:rPr lang="en"/>
              <a:t> labeled data points in </a:t>
            </a:r>
            <a:r>
              <a:rPr b="1" i="1" lang="en"/>
              <a:t>X</a:t>
            </a:r>
            <a:r>
              <a:rPr lang="en"/>
              <a:t> that are “nearest” to </a:t>
            </a:r>
            <a:r>
              <a:rPr b="1" i="1" lang="en"/>
              <a:t>z</a:t>
            </a:r>
            <a:r>
              <a:rPr lang="en"/>
              <a:t> and assign to </a:t>
            </a:r>
            <a:r>
              <a:rPr b="1" i="1" lang="en"/>
              <a:t>z</a:t>
            </a:r>
            <a:r>
              <a:rPr lang="en"/>
              <a:t> the majority label of those nearest neighbors. This is a </a:t>
            </a:r>
            <a:r>
              <a:rPr i="1" lang="en"/>
              <a:t>supervised learning algorithm</a:t>
            </a:r>
            <a:r>
              <a:rPr lang="en"/>
              <a:t> because we have the labels </a:t>
            </a:r>
            <a:r>
              <a:rPr b="1" i="1" lang="en"/>
              <a:t>y</a:t>
            </a:r>
            <a:r>
              <a:rPr lang="en"/>
              <a:t>.</a:t>
            </a:r>
            <a:endParaRPr/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Find the subset {</a:t>
            </a:r>
            <a:r>
              <a:rPr b="1" i="1" lang="en"/>
              <a:t>x</a:t>
            </a:r>
            <a:r>
              <a:rPr baseline="-25000" i="1" lang="en"/>
              <a:t>ij</a:t>
            </a:r>
            <a:r>
              <a:rPr lang="en"/>
              <a:t>}</a:t>
            </a:r>
            <a:r>
              <a:rPr baseline="30000" i="1" lang="en"/>
              <a:t>k</a:t>
            </a:r>
            <a:r>
              <a:rPr baseline="-25000" i="1" lang="en"/>
              <a:t>j=1</a:t>
            </a:r>
            <a:r>
              <a:rPr lang="en"/>
              <a:t> that minimizes Σ</a:t>
            </a:r>
            <a:r>
              <a:rPr baseline="30000" i="1" lang="en"/>
              <a:t>k</a:t>
            </a:r>
            <a:r>
              <a:rPr baseline="-25000" i="1" lang="en"/>
              <a:t>j=1</a:t>
            </a:r>
            <a:r>
              <a:rPr lang="en"/>
              <a:t> || </a:t>
            </a:r>
            <a:r>
              <a:rPr b="1" i="1" lang="en"/>
              <a:t>x</a:t>
            </a:r>
            <a:r>
              <a:rPr baseline="-25000" i="1" lang="en"/>
              <a:t>ij</a:t>
            </a:r>
            <a:r>
              <a:rPr lang="en"/>
              <a:t> - </a:t>
            </a:r>
            <a:r>
              <a:rPr b="1" i="1" lang="en"/>
              <a:t>z</a:t>
            </a:r>
            <a:r>
              <a:rPr lang="en"/>
              <a:t>||</a:t>
            </a:r>
            <a:r>
              <a:rPr baseline="30000" i="1" lang="en"/>
              <a:t>2</a:t>
            </a:r>
            <a:br>
              <a:rPr lang="en"/>
            </a:br>
            <a:r>
              <a:rPr lang="en"/>
              <a:t>Then set </a:t>
            </a:r>
            <a:r>
              <a:rPr i="1" lang="en"/>
              <a:t>y</a:t>
            </a:r>
            <a:r>
              <a:rPr lang="en"/>
              <a:t> = mode(</a:t>
            </a:r>
            <a:r>
              <a:rPr i="1" lang="en"/>
              <a:t>y</a:t>
            </a:r>
            <a:r>
              <a:rPr baseline="-25000" i="1" lang="en"/>
              <a:t>ij</a:t>
            </a:r>
            <a:r>
              <a:rPr lang="en"/>
              <a:t>)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K-Means</a:t>
            </a:r>
            <a:endParaRPr/>
          </a:p>
        </p:txBody>
      </p:sp>
      <p:sp>
        <p:nvSpPr>
          <p:cNvPr id="77" name="Google Shape;77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K-Means algorithm: given a dataset </a:t>
            </a:r>
            <a:r>
              <a:rPr i="1" lang="en"/>
              <a:t>X</a:t>
            </a:r>
            <a:r>
              <a:rPr lang="en"/>
              <a:t>, determine </a:t>
            </a:r>
            <a:r>
              <a:rPr i="1" lang="en"/>
              <a:t>k</a:t>
            </a:r>
            <a:r>
              <a:rPr lang="en"/>
              <a:t> points (“cluster centers”) that define clusters in the data. A point </a:t>
            </a:r>
            <a:r>
              <a:rPr b="1" i="1" lang="en"/>
              <a:t>x</a:t>
            </a:r>
            <a:r>
              <a:rPr baseline="-25000" i="1" lang="en"/>
              <a:t>j</a:t>
            </a:r>
            <a:r>
              <a:rPr lang="en"/>
              <a:t> is in center </a:t>
            </a:r>
            <a:r>
              <a:rPr i="1" lang="en"/>
              <a:t>i </a:t>
            </a:r>
            <a:r>
              <a:rPr lang="en"/>
              <a:t>if it is closer to the </a:t>
            </a:r>
            <a:r>
              <a:rPr i="1" lang="en"/>
              <a:t>i</a:t>
            </a:r>
            <a:r>
              <a:rPr lang="en"/>
              <a:t>th cluster center than to any of the other cluster centers.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This is an </a:t>
            </a:r>
            <a:r>
              <a:rPr i="1" lang="en" u="sng"/>
              <a:t>unsupervised</a:t>
            </a:r>
            <a:r>
              <a:rPr i="1" lang="en"/>
              <a:t> learning algorithm</a:t>
            </a:r>
            <a:r>
              <a:rPr lang="en"/>
              <a:t> because we do not have any labels (in general, this is much harder than supervised learning).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Algorithm</a:t>
            </a:r>
            <a:endParaRPr/>
          </a:p>
        </p:txBody>
      </p:sp>
      <p:sp>
        <p:nvSpPr>
          <p:cNvPr id="83" name="Google Shape;83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Input: a data set </a:t>
            </a:r>
            <a:r>
              <a:rPr i="1" lang="en"/>
              <a:t>X</a:t>
            </a:r>
            <a:r>
              <a:rPr lang="en"/>
              <a:t> and a number of clusters </a:t>
            </a:r>
            <a:r>
              <a:rPr i="1" lang="en"/>
              <a:t>k.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Select </a:t>
            </a:r>
            <a:r>
              <a:rPr i="1" lang="en"/>
              <a:t>k</a:t>
            </a:r>
            <a:r>
              <a:rPr lang="en"/>
              <a:t> initial cluster centers </a:t>
            </a:r>
            <a:r>
              <a:rPr b="1" i="1" lang="en"/>
              <a:t>µ</a:t>
            </a:r>
            <a:r>
              <a:rPr baseline="-25000" i="1" lang="en"/>
              <a:t>1</a:t>
            </a:r>
            <a:r>
              <a:rPr lang="en"/>
              <a:t> … </a:t>
            </a:r>
            <a:r>
              <a:rPr b="1" i="1" lang="en"/>
              <a:t>µ</a:t>
            </a:r>
            <a:r>
              <a:rPr baseline="-25000" i="1" lang="en"/>
              <a:t>k</a:t>
            </a:r>
            <a:r>
              <a:rPr lang="en"/>
              <a:t> (e.g., choose </a:t>
            </a:r>
            <a:r>
              <a:rPr i="1" lang="en"/>
              <a:t>k</a:t>
            </a:r>
            <a:r>
              <a:rPr lang="en"/>
              <a:t> points from </a:t>
            </a:r>
            <a:r>
              <a:rPr i="1" lang="en"/>
              <a:t>X</a:t>
            </a:r>
            <a:r>
              <a:rPr lang="en"/>
              <a:t>).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Until the cluster centers stop changing, iterate: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For each point </a:t>
            </a:r>
            <a:r>
              <a:rPr b="1" i="1" lang="en" sz="1800"/>
              <a:t>x</a:t>
            </a:r>
            <a:r>
              <a:rPr baseline="-25000" i="1" lang="en" sz="1800"/>
              <a:t>i</a:t>
            </a:r>
            <a:r>
              <a:rPr lang="en" sz="1800"/>
              <a:t> in the data,</a:t>
            </a:r>
            <a:endParaRPr sz="1800"/>
          </a:p>
          <a:p>
            <a:pPr indent="-34290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Calculate which cluster center </a:t>
            </a:r>
            <a:r>
              <a:rPr b="1" i="1" lang="en" sz="1800"/>
              <a:t>µ</a:t>
            </a:r>
            <a:r>
              <a:rPr baseline="-25000" lang="en" sz="1800"/>
              <a:t>j</a:t>
            </a:r>
            <a:r>
              <a:rPr lang="en" sz="1800"/>
              <a:t> the data point </a:t>
            </a:r>
            <a:r>
              <a:rPr b="1" i="1" lang="en" sz="1800"/>
              <a:t>x</a:t>
            </a:r>
            <a:r>
              <a:rPr baseline="-25000" i="1" lang="en" sz="1800"/>
              <a:t>i</a:t>
            </a:r>
            <a:r>
              <a:rPr lang="en" sz="1800"/>
              <a:t> is closest to </a:t>
            </a:r>
            <a:r>
              <a:rPr lang="en" sz="1800">
                <a:solidFill>
                  <a:srgbClr val="B7B7B7"/>
                </a:solidFill>
              </a:rPr>
              <a:t>(NN)</a:t>
            </a:r>
            <a:endParaRPr sz="1800">
              <a:solidFill>
                <a:srgbClr val="B7B7B7"/>
              </a:solidFill>
            </a:endParaRPr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Define clusters </a:t>
            </a:r>
            <a:r>
              <a:rPr i="1" lang="en" sz="1800"/>
              <a:t>S</a:t>
            </a:r>
            <a:r>
              <a:rPr baseline="-25000" i="1" lang="en" sz="1800"/>
              <a:t>1</a:t>
            </a:r>
            <a:r>
              <a:rPr lang="en" sz="1800"/>
              <a:t>, … </a:t>
            </a:r>
            <a:r>
              <a:rPr i="1" lang="en" sz="1800"/>
              <a:t>S</a:t>
            </a:r>
            <a:r>
              <a:rPr baseline="-25000" i="1" lang="en" sz="1800"/>
              <a:t>k</a:t>
            </a:r>
            <a:r>
              <a:rPr lang="en" sz="1800"/>
              <a:t>, where </a:t>
            </a:r>
            <a:r>
              <a:rPr i="1" lang="en" sz="1800"/>
              <a:t>S</a:t>
            </a:r>
            <a:r>
              <a:rPr baseline="-25000" i="1" lang="en" sz="1800"/>
              <a:t>j</a:t>
            </a:r>
            <a:r>
              <a:rPr lang="en" sz="1800"/>
              <a:t> is the collection of points that are closer to </a:t>
            </a:r>
            <a:r>
              <a:rPr b="1" i="1" lang="en" sz="1800"/>
              <a:t>µ</a:t>
            </a:r>
            <a:r>
              <a:rPr baseline="-25000" i="1" lang="en" sz="1800"/>
              <a:t>j</a:t>
            </a:r>
            <a:r>
              <a:rPr lang="en" sz="1800"/>
              <a:t> than to any of the other cluster centers.</a:t>
            </a:r>
            <a:endParaRPr sz="1800"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Choose new cluster centers as the average of the points in each cluster, that is, </a:t>
            </a:r>
            <a:r>
              <a:rPr b="1" i="1" lang="en" sz="1800"/>
              <a:t>µ</a:t>
            </a:r>
            <a:r>
              <a:rPr baseline="-25000" i="1" lang="en" sz="1800"/>
              <a:t>j</a:t>
            </a:r>
            <a:r>
              <a:rPr lang="en" sz="1800"/>
              <a:t> = mean(</a:t>
            </a:r>
            <a:r>
              <a:rPr i="1" lang="en" sz="1800"/>
              <a:t>S</a:t>
            </a:r>
            <a:r>
              <a:rPr baseline="-25000" i="1" lang="en" sz="1800"/>
              <a:t>j</a:t>
            </a:r>
            <a:r>
              <a:rPr lang="en" sz="1800"/>
              <a:t>).</a:t>
            </a:r>
            <a:endParaRPr sz="18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Output: </a:t>
            </a:r>
            <a:r>
              <a:rPr i="1" lang="en"/>
              <a:t>k</a:t>
            </a:r>
            <a:r>
              <a:rPr lang="en"/>
              <a:t> final cluster centers </a:t>
            </a:r>
            <a:r>
              <a:rPr b="1" i="1" lang="en"/>
              <a:t>µ</a:t>
            </a:r>
            <a:r>
              <a:rPr baseline="-25000" i="1" lang="en"/>
              <a:t>1</a:t>
            </a:r>
            <a:r>
              <a:rPr lang="en"/>
              <a:t> … </a:t>
            </a:r>
            <a:r>
              <a:rPr b="1" i="1" lang="en"/>
              <a:t>µ</a:t>
            </a:r>
            <a:r>
              <a:rPr baseline="-25000" i="1" lang="en"/>
              <a:t>k</a:t>
            </a:r>
            <a:r>
              <a:rPr lang="en"/>
              <a:t>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/>
          <p:nvPr>
            <p:ph idx="1" type="body"/>
          </p:nvPr>
        </p:nvSpPr>
        <p:spPr>
          <a:xfrm>
            <a:off x="311700" y="296550"/>
            <a:ext cx="8520600" cy="427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1000">
                <a:latin typeface="Courier New"/>
                <a:ea typeface="Courier New"/>
                <a:cs typeface="Courier New"/>
                <a:sym typeface="Courier New"/>
              </a:rPr>
              <a:t>import numpy as np</a:t>
            </a:r>
            <a:endParaRPr b="1" sz="10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latin typeface="Courier New"/>
                <a:ea typeface="Courier New"/>
                <a:cs typeface="Courier New"/>
                <a:sym typeface="Courier New"/>
              </a:rPr>
              <a:t>from scipy import linalg as la</a:t>
            </a:r>
            <a:endParaRPr b="1" sz="10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318BEE"/>
                </a:solidFill>
                <a:latin typeface="Courier New"/>
                <a:ea typeface="Courier New"/>
                <a:cs typeface="Courier New"/>
                <a:sym typeface="Courier New"/>
              </a:rPr>
              <a:t>def</a:t>
            </a:r>
            <a:r>
              <a:rPr b="1" lang="en" sz="1000">
                <a:latin typeface="Courier New"/>
                <a:ea typeface="Courier New"/>
                <a:cs typeface="Courier New"/>
                <a:sym typeface="Courier New"/>
              </a:rPr>
              <a:t> kmeans(X, k, tol=1e-6):</a:t>
            </a:r>
            <a:endParaRPr b="1" sz="10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accent5"/>
                </a:solidFill>
                <a:latin typeface="Courier New"/>
                <a:ea typeface="Courier New"/>
                <a:cs typeface="Courier New"/>
                <a:sym typeface="Courier New"/>
              </a:rPr>
              <a:t>    """Do k-means clustering!</a:t>
            </a:r>
            <a:endParaRPr b="1" sz="1000">
              <a:solidFill>
                <a:schemeClr val="accent5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chemeClr val="accent5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accent5"/>
                </a:solidFill>
                <a:latin typeface="Courier New"/>
                <a:ea typeface="Courier New"/>
                <a:cs typeface="Courier New"/>
                <a:sym typeface="Courier New"/>
              </a:rPr>
              <a:t>    O(mnki) cost where i is the number of iterations.</a:t>
            </a:r>
            <a:endParaRPr b="1" sz="1000">
              <a:solidFill>
                <a:schemeClr val="accent5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chemeClr val="accent5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accent5"/>
                </a:solidFill>
                <a:latin typeface="Courier New"/>
                <a:ea typeface="Courier New"/>
                <a:cs typeface="Courier New"/>
                <a:sym typeface="Courier New"/>
              </a:rPr>
              <a:t>    Parameters</a:t>
            </a:r>
            <a:endParaRPr b="1" sz="1000">
              <a:solidFill>
                <a:schemeClr val="accent5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accent5"/>
                </a:solidFill>
                <a:latin typeface="Courier New"/>
                <a:ea typeface="Courier New"/>
                <a:cs typeface="Courier New"/>
                <a:sym typeface="Courier New"/>
              </a:rPr>
              <a:t>    ----------</a:t>
            </a:r>
            <a:endParaRPr b="1" sz="1000">
              <a:solidFill>
                <a:schemeClr val="accent5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accent5"/>
                </a:solidFill>
                <a:latin typeface="Courier New"/>
                <a:ea typeface="Courier New"/>
                <a:cs typeface="Courier New"/>
                <a:sym typeface="Courier New"/>
              </a:rPr>
              <a:t>    X : (m,n) ndarray</a:t>
            </a:r>
            <a:endParaRPr b="1" sz="1000">
              <a:solidFill>
                <a:schemeClr val="accent5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accent5"/>
                </a:solidFill>
                <a:latin typeface="Courier New"/>
                <a:ea typeface="Courier New"/>
                <a:cs typeface="Courier New"/>
                <a:sym typeface="Courier New"/>
              </a:rPr>
              <a:t>        The data to cluster. Each row is an individual</a:t>
            </a:r>
            <a:endParaRPr b="1" sz="1000">
              <a:solidFill>
                <a:schemeClr val="accent5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accent5"/>
                </a:solidFill>
                <a:latin typeface="Courier New"/>
                <a:ea typeface="Courier New"/>
                <a:cs typeface="Courier New"/>
                <a:sym typeface="Courier New"/>
              </a:rPr>
              <a:t>        entry in the data set (with n features).</a:t>
            </a:r>
            <a:endParaRPr b="1" sz="1000">
              <a:solidFill>
                <a:schemeClr val="accent5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chemeClr val="accent5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accent5"/>
                </a:solidFill>
                <a:latin typeface="Courier New"/>
                <a:ea typeface="Courier New"/>
                <a:cs typeface="Courier New"/>
                <a:sym typeface="Courier New"/>
              </a:rPr>
              <a:t>    k : int</a:t>
            </a:r>
            <a:endParaRPr b="1" sz="1000">
              <a:solidFill>
                <a:schemeClr val="accent5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accent5"/>
                </a:solidFill>
                <a:latin typeface="Courier New"/>
                <a:ea typeface="Courier New"/>
                <a:cs typeface="Courier New"/>
                <a:sym typeface="Courier New"/>
              </a:rPr>
              <a:t>        How many clusters (we have to choose this).</a:t>
            </a:r>
            <a:endParaRPr b="1" sz="1000">
              <a:solidFill>
                <a:schemeClr val="accent5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chemeClr val="accent5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accent5"/>
                </a:solidFill>
                <a:latin typeface="Courier New"/>
                <a:ea typeface="Courier New"/>
                <a:cs typeface="Courier New"/>
                <a:sym typeface="Courier New"/>
              </a:rPr>
              <a:t>    tol : float</a:t>
            </a:r>
            <a:endParaRPr b="1" sz="1000">
              <a:solidFill>
                <a:schemeClr val="accent5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accent5"/>
                </a:solidFill>
                <a:latin typeface="Courier New"/>
                <a:ea typeface="Courier New"/>
                <a:cs typeface="Courier New"/>
                <a:sym typeface="Courier New"/>
              </a:rPr>
              <a:t>        Stopping tolerance. Stop the iteration when</a:t>
            </a:r>
            <a:endParaRPr b="1" sz="1000">
              <a:solidFill>
                <a:schemeClr val="accent5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accent5"/>
                </a:solidFill>
                <a:latin typeface="Courier New"/>
                <a:ea typeface="Courier New"/>
                <a:cs typeface="Courier New"/>
                <a:sym typeface="Courier New"/>
              </a:rPr>
              <a:t>        |centers_old - centers_new| &lt; tol.</a:t>
            </a:r>
            <a:endParaRPr b="1" sz="1000">
              <a:solidFill>
                <a:schemeClr val="accent5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chemeClr val="accent5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accent5"/>
                </a:solidFill>
                <a:latin typeface="Courier New"/>
                <a:ea typeface="Courier New"/>
                <a:cs typeface="Courier New"/>
                <a:sym typeface="Courier New"/>
              </a:rPr>
              <a:t>    Returns</a:t>
            </a:r>
            <a:endParaRPr b="1" sz="1000">
              <a:solidFill>
                <a:schemeClr val="accent5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accent5"/>
                </a:solidFill>
                <a:latin typeface="Courier New"/>
                <a:ea typeface="Courier New"/>
                <a:cs typeface="Courier New"/>
                <a:sym typeface="Courier New"/>
              </a:rPr>
              <a:t>    -------</a:t>
            </a:r>
            <a:endParaRPr b="1" sz="1000">
              <a:solidFill>
                <a:schemeClr val="accent5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accent5"/>
                </a:solidFill>
                <a:latin typeface="Courier New"/>
                <a:ea typeface="Courier New"/>
                <a:cs typeface="Courier New"/>
                <a:sym typeface="Courier New"/>
              </a:rPr>
              <a:t>    y : (m,) ndarray</a:t>
            </a:r>
            <a:endParaRPr b="1" sz="1000">
              <a:solidFill>
                <a:schemeClr val="accent5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accent5"/>
                </a:solidFill>
                <a:latin typeface="Courier New"/>
                <a:ea typeface="Courier New"/>
                <a:cs typeface="Courier New"/>
                <a:sym typeface="Courier New"/>
              </a:rPr>
              <a:t>         Labels for the clusters, e.g., y[i] = 2 means</a:t>
            </a:r>
            <a:endParaRPr b="1" sz="1000">
              <a:solidFill>
                <a:schemeClr val="accent5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accent5"/>
                </a:solidFill>
                <a:latin typeface="Courier New"/>
                <a:ea typeface="Courier New"/>
                <a:cs typeface="Courier New"/>
                <a:sym typeface="Courier New"/>
              </a:rPr>
              <a:t>         X[i,:] belongs to cluster 2.</a:t>
            </a:r>
            <a:endParaRPr b="1" sz="1000">
              <a:solidFill>
                <a:schemeClr val="accent5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chemeClr val="accent5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accent5"/>
                </a:solidFill>
                <a:latin typeface="Courier New"/>
                <a:ea typeface="Courier New"/>
                <a:cs typeface="Courier New"/>
                <a:sym typeface="Courier New"/>
              </a:rPr>
              <a:t>    centers : (k,n) ndarray</a:t>
            </a:r>
            <a:endParaRPr b="1" sz="1000">
              <a:solidFill>
                <a:schemeClr val="accent5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accent5"/>
                </a:solidFill>
                <a:latin typeface="Courier New"/>
                <a:ea typeface="Courier New"/>
                <a:cs typeface="Courier New"/>
                <a:sym typeface="Courier New"/>
              </a:rPr>
              <a:t>        The centers of the final clusters.</a:t>
            </a:r>
            <a:endParaRPr b="1" sz="1000">
              <a:solidFill>
                <a:schemeClr val="accent5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accent5"/>
                </a:solidFill>
                <a:latin typeface="Courier New"/>
                <a:ea typeface="Courier New"/>
                <a:cs typeface="Courier New"/>
                <a:sym typeface="Courier New"/>
              </a:rPr>
              <a:t>    """</a:t>
            </a:r>
            <a:endParaRPr b="1" sz="1000">
              <a:solidFill>
                <a:schemeClr val="accent5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b="1" sz="1000"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9"/>
          <p:cNvSpPr txBox="1"/>
          <p:nvPr>
            <p:ph idx="1" type="body"/>
          </p:nvPr>
        </p:nvSpPr>
        <p:spPr>
          <a:xfrm>
            <a:off x="311700" y="342900"/>
            <a:ext cx="8520600" cy="422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318BEE"/>
                </a:solidFill>
                <a:latin typeface="Courier New"/>
                <a:ea typeface="Courier New"/>
                <a:cs typeface="Courier New"/>
                <a:sym typeface="Courier New"/>
              </a:rPr>
              <a:t>def</a:t>
            </a:r>
            <a:r>
              <a:rPr b="1" lang="en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kmeans(X, k, tol=1e-6):</a:t>
            </a:r>
            <a:endParaRPr b="1" sz="10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m,n = X.shape</a:t>
            </a:r>
            <a:endParaRPr b="1" sz="10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   # Get k initial cluster centers by choosing points in X.</a:t>
            </a:r>
            <a:endParaRPr b="1" sz="10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centers = X[np.random.choice(m, k, replace=False)]</a:t>
            </a:r>
            <a:endParaRPr b="1" sz="10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   # Do the iteration: decide which center each row is closest to.</a:t>
            </a:r>
            <a:endParaRPr b="1" sz="10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b="1" lang="en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distances = np.empty((m,k))</a:t>
            </a:r>
            <a:r>
              <a:rPr b="1" lang="en" sz="1000">
                <a:latin typeface="Courier New"/>
                <a:ea typeface="Courier New"/>
                <a:cs typeface="Courier New"/>
                <a:sym typeface="Courier New"/>
              </a:rPr>
              <a:t>     </a:t>
            </a:r>
            <a:r>
              <a:rPr b="1" lang="en" sz="10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# distances[i,j] = |X[i] - center[j]|</a:t>
            </a:r>
            <a:endParaRPr b="1" sz="10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b="1" lang="en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diff = np.inf</a:t>
            </a:r>
            <a:endParaRPr b="1" sz="10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while diff &gt; tol:</a:t>
            </a:r>
            <a:endParaRPr b="1" sz="10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       # Calculate distances.</a:t>
            </a:r>
            <a:endParaRPr b="1" sz="10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latin typeface="Courier New"/>
                <a:ea typeface="Courier New"/>
                <a:cs typeface="Courier New"/>
                <a:sym typeface="Courier New"/>
              </a:rPr>
              <a:t>       </a:t>
            </a:r>
            <a:r>
              <a:rPr b="1" lang="en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for j in range(k):</a:t>
            </a:r>
            <a:endParaRPr b="1" sz="10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distances[:,j] = la.norm(X - centers[j], axis=1, ord=2)</a:t>
            </a:r>
            <a:endParaRPr b="1" sz="10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       # Choose the smallest distance for each point.</a:t>
            </a:r>
            <a:endParaRPr b="1" sz="10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latin typeface="Courier New"/>
                <a:ea typeface="Courier New"/>
                <a:cs typeface="Courier New"/>
                <a:sym typeface="Courier New"/>
              </a:rPr>
              <a:t>       </a:t>
            </a:r>
            <a:r>
              <a:rPr b="1" lang="en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y = np.argmin(distances, axis=1)</a:t>
            </a:r>
            <a:endParaRPr b="1" sz="10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       # Update the centers.</a:t>
            </a:r>
            <a:endParaRPr b="1" sz="10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latin typeface="Courier New"/>
                <a:ea typeface="Courier New"/>
                <a:cs typeface="Courier New"/>
                <a:sym typeface="Courier New"/>
              </a:rPr>
              <a:t>       </a:t>
            </a:r>
            <a:r>
              <a:rPr b="1" lang="en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centers_new = np.empty((k,n))</a:t>
            </a:r>
            <a:endParaRPr b="1" sz="10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for j in range(k):</a:t>
            </a:r>
            <a:endParaRPr b="1" sz="10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centers_new[j] = np.mean(X[y == j], axis=0)</a:t>
            </a:r>
            <a:endParaRPr b="1" sz="10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       # Calculate the difference between old and new centers.</a:t>
            </a:r>
            <a:endParaRPr b="1" sz="10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latin typeface="Courier New"/>
                <a:ea typeface="Courier New"/>
                <a:cs typeface="Courier New"/>
                <a:sym typeface="Courier New"/>
              </a:rPr>
              <a:t>      </a:t>
            </a:r>
            <a:r>
              <a:rPr b="1" lang="en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diff = la.norm(centers - centers_new, ord=2)</a:t>
            </a:r>
            <a:endParaRPr b="1" sz="10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       # Update.</a:t>
            </a:r>
            <a:endParaRPr b="1" sz="10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centers = centers_new</a:t>
            </a:r>
            <a:endParaRPr b="1" sz="10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b="1" lang="en" sz="1000">
                <a:solidFill>
                  <a:srgbClr val="318BEE"/>
                </a:solidFill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b="1" lang="en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y, centers</a:t>
            </a:r>
            <a:endParaRPr b="1" sz="10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b="1" sz="1000"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Iteration</a:t>
            </a:r>
            <a:endParaRPr/>
          </a:p>
        </p:txBody>
      </p:sp>
      <p:pic>
        <p:nvPicPr>
          <p:cNvPr id="99" name="Google Shape;9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05957" y="1118462"/>
            <a:ext cx="3932086" cy="3820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1926" y="1166673"/>
            <a:ext cx="4827174" cy="3620376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Example: 2D Data</a:t>
            </a:r>
            <a:endParaRPr/>
          </a:p>
        </p:txBody>
      </p:sp>
      <p:pic>
        <p:nvPicPr>
          <p:cNvPr id="106" name="Google Shape;106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73700" y="1201549"/>
            <a:ext cx="4827174" cy="3620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pearmint">
  <a:themeElements>
    <a:clrScheme name="Spearmint">
      <a:dk1>
        <a:srgbClr val="202729"/>
      </a:dk1>
      <a:lt1>
        <a:srgbClr val="FFFFFF"/>
      </a:lt1>
      <a:dk2>
        <a:srgbClr val="4BA173"/>
      </a:dk2>
      <a:lt2>
        <a:srgbClr val="63D297"/>
      </a:lt2>
      <a:accent1>
        <a:srgbClr val="353744"/>
      </a:accent1>
      <a:accent2>
        <a:srgbClr val="424242"/>
      </a:accent2>
      <a:accent3>
        <a:srgbClr val="616161"/>
      </a:accent3>
      <a:accent4>
        <a:srgbClr val="999999"/>
      </a:accent4>
      <a:accent5>
        <a:srgbClr val="FF5252"/>
      </a:accent5>
      <a:accent6>
        <a:srgbClr val="FFF176"/>
      </a:accent6>
      <a:hlink>
        <a:srgbClr val="FF5252"/>
      </a:hlink>
      <a:folHlink>
        <a:srgbClr val="FF525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